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sldIdLst>
    <p:sldId id="256" r:id="rId3"/>
    <p:sldId id="257" r:id="rId4"/>
    <p:sldId id="258" r:id="rId5"/>
    <p:sldId id="259" r:id="rId6"/>
    <p:sldId id="269" r:id="rId7"/>
    <p:sldId id="284" r:id="rId8"/>
    <p:sldId id="270" r:id="rId9"/>
    <p:sldId id="280" r:id="rId10"/>
    <p:sldId id="275" r:id="rId11"/>
    <p:sldId id="283" r:id="rId12"/>
    <p:sldId id="281" r:id="rId13"/>
    <p:sldId id="282" r:id="rId14"/>
    <p:sldId id="274" r:id="rId15"/>
    <p:sldId id="276" r:id="rId16"/>
    <p:sldId id="277" r:id="rId17"/>
    <p:sldId id="279" r:id="rId18"/>
    <p:sldId id="285" r:id="rId19"/>
    <p:sldId id="286" r:id="rId20"/>
    <p:sldId id="273" r:id="rId21"/>
    <p:sldId id="264" r:id="rId22"/>
    <p:sldId id="266" r:id="rId23"/>
    <p:sldId id="268" r:id="rId24"/>
    <p:sldId id="27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9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0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039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1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219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74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09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873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745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478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0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145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38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631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5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67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1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4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86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4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83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F936C1-BD8C-4388-86F4-97EB15B5C8F4}" type="datetimeFigureOut">
              <a:rPr kumimoji="1" lang="ja-JP" altLang="en-US" smtClean="0"/>
              <a:t>2023/5/12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739B9B-5237-455E-AB6A-56E5BE0A08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5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056938" y="3319596"/>
            <a:ext cx="1600662" cy="112188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/>
              <a:t/>
            </a:r>
            <a:br>
              <a:rPr lang="en-US" altLang="ja-JP" b="1" dirty="0"/>
            </a:br>
            <a:r>
              <a:rPr kumimoji="1" lang="en-US" altLang="ja-JP" b="1" dirty="0" smtClean="0"/>
              <a:t>KFC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00051" y="4603256"/>
            <a:ext cx="1585999" cy="435319"/>
          </a:xfrm>
        </p:spPr>
        <p:txBody>
          <a:bodyPr>
            <a:noAutofit/>
          </a:bodyPr>
          <a:lstStyle/>
          <a:p>
            <a:pPr algn="l"/>
            <a:r>
              <a:rPr lang="ja-JP" altLang="en-US" sz="2200" b="1" dirty="0" smtClean="0"/>
              <a:t>メンバー</a:t>
            </a:r>
            <a:endParaRPr kumimoji="1" lang="ja-JP" altLang="en-US" sz="2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58" t="-4182" r="-1875" b="-12486"/>
          <a:stretch/>
        </p:blipFill>
        <p:spPr>
          <a:xfrm>
            <a:off x="1332000" y="1101150"/>
            <a:ext cx="9602700" cy="126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77800" dist="63500" dir="1200000" algn="tl" rotWithShape="0">
              <a:srgbClr val="000000"/>
            </a:outerShd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3550853"/>
            <a:ext cx="724938" cy="65937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0" y="3569464"/>
            <a:ext cx="724938" cy="659370"/>
          </a:xfrm>
          <a:prstGeom prst="rect">
            <a:avLst/>
          </a:prstGeom>
        </p:spPr>
      </p:pic>
      <p:sp>
        <p:nvSpPr>
          <p:cNvPr id="16" name="サブタイトル 2"/>
          <p:cNvSpPr txBox="1">
            <a:spLocks/>
          </p:cNvSpPr>
          <p:nvPr/>
        </p:nvSpPr>
        <p:spPr>
          <a:xfrm>
            <a:off x="2715550" y="4603256"/>
            <a:ext cx="1677900" cy="144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kumimoji="1"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200" b="1" dirty="0" smtClean="0"/>
              <a:t>小畠 優香</a:t>
            </a:r>
            <a:endParaRPr lang="en-US" altLang="ja-JP" sz="2200" b="1" dirty="0"/>
          </a:p>
          <a:p>
            <a:r>
              <a:rPr lang="ja-JP" altLang="en-US" sz="2200" b="1" dirty="0" smtClean="0"/>
              <a:t>竹内 柊野</a:t>
            </a:r>
            <a:endParaRPr lang="en-US" altLang="ja-JP" sz="2200" b="1" dirty="0"/>
          </a:p>
          <a:p>
            <a:r>
              <a:rPr lang="ja-JP" altLang="en-US" sz="2200" b="1" dirty="0" smtClean="0"/>
              <a:t>藤本 祥恵</a:t>
            </a:r>
            <a:endParaRPr lang="ja-JP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39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162805" y="288099"/>
            <a:ext cx="454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犬猫情報の登録・</a:t>
            </a:r>
            <a:r>
              <a:rPr lang="ja-JP" altLang="en-US" sz="2000" b="1" dirty="0" smtClean="0"/>
              <a:t>管理</a:t>
            </a:r>
            <a:endParaRPr kumimoji="1" lang="ja-JP" altLang="en-US" sz="2000" b="1" dirty="0"/>
          </a:p>
        </p:txBody>
      </p:sp>
      <p:sp>
        <p:nvSpPr>
          <p:cNvPr id="4" name="下矢印 3"/>
          <p:cNvSpPr/>
          <p:nvPr/>
        </p:nvSpPr>
        <p:spPr>
          <a:xfrm rot="6328541">
            <a:off x="6166152" y="1858494"/>
            <a:ext cx="569676" cy="7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71811" y="4484316"/>
            <a:ext cx="463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ブリーダーマイページから</a:t>
            </a:r>
            <a:endParaRPr kumimoji="1" lang="en-US" altLang="ja-JP" dirty="0" smtClean="0"/>
          </a:p>
          <a:p>
            <a:r>
              <a:rPr lang="ja-JP" altLang="en-US" dirty="0" smtClean="0"/>
              <a:t>登録・管理ページに飛ぶことができます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205" t="11376" r="39076" b="6560"/>
          <a:stretch/>
        </p:blipFill>
        <p:spPr>
          <a:xfrm>
            <a:off x="197017" y="288099"/>
            <a:ext cx="5514508" cy="5962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40171" t="31121" r="39073" b="50354"/>
          <a:stretch/>
        </p:blipFill>
        <p:spPr>
          <a:xfrm>
            <a:off x="7077721" y="1241890"/>
            <a:ext cx="3765775" cy="26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7816240" y="586427"/>
            <a:ext cx="310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犬猫登録</a:t>
            </a:r>
            <a:endParaRPr kumimoji="1" lang="ja-JP" altLang="en-US" sz="20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39626" y="1179439"/>
            <a:ext cx="4659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入力フォームから必要事項を入力し、</a:t>
            </a:r>
            <a:r>
              <a:rPr kumimoji="1" lang="ja-JP" altLang="en-US" dirty="0" smtClean="0"/>
              <a:t>登録を</a:t>
            </a:r>
            <a:r>
              <a:rPr lang="ja-JP" altLang="en-US" dirty="0" smtClean="0"/>
              <a:t>行います。</a:t>
            </a:r>
            <a:endParaRPr lang="en-US" altLang="ja-JP" dirty="0" smtClean="0"/>
          </a:p>
          <a:p>
            <a:r>
              <a:rPr kumimoji="1" lang="ja-JP" altLang="en-US" dirty="0"/>
              <a:t>同時</a:t>
            </a:r>
            <a:r>
              <a:rPr kumimoji="1" lang="ja-JP" altLang="en-US" dirty="0" smtClean="0"/>
              <a:t>にデータベースの犬猫</a:t>
            </a:r>
            <a:r>
              <a:rPr kumimoji="1" lang="ja-JP" altLang="en-US" dirty="0" smtClean="0"/>
              <a:t>情報を登録して</a:t>
            </a:r>
            <a:r>
              <a:rPr kumimoji="1" lang="ja-JP" altLang="en-US" dirty="0" smtClean="0"/>
              <a:t>いるテーブル</a:t>
            </a:r>
            <a:r>
              <a:rPr kumimoji="1" lang="ja-JP" altLang="en-US" dirty="0" smtClean="0"/>
              <a:t>にレコードが挿入</a:t>
            </a:r>
            <a:r>
              <a:rPr kumimoji="1" lang="ja-JP" altLang="en-US" dirty="0" smtClean="0"/>
              <a:t>されます。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9068843" y="2849670"/>
            <a:ext cx="626302" cy="613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14160" y="3926908"/>
            <a:ext cx="5248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追加されたレコードをもとに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里親募集ページに登録した情報が</a:t>
            </a:r>
            <a:r>
              <a:rPr kumimoji="1" lang="ja-JP" altLang="en-US" dirty="0" smtClean="0"/>
              <a:t>掲載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 smtClean="0"/>
              <a:t>犬猫管理</a:t>
            </a:r>
            <a:r>
              <a:rPr lang="ja-JP" altLang="en-US" dirty="0" smtClean="0"/>
              <a:t>画面</a:t>
            </a:r>
            <a:r>
              <a:rPr lang="ja-JP" altLang="en-US" dirty="0" smtClean="0"/>
              <a:t>から登録情報</a:t>
            </a:r>
            <a:r>
              <a:rPr lang="ja-JP" altLang="en-US" dirty="0" smtClean="0"/>
              <a:t>の修正</a:t>
            </a:r>
            <a:r>
              <a:rPr lang="ja-JP" altLang="en-US" dirty="0" smtClean="0"/>
              <a:t>・削除が</a:t>
            </a:r>
            <a:r>
              <a:rPr lang="ja-JP" altLang="en-US" dirty="0" smtClean="0"/>
              <a:t>可能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1" y="282514"/>
            <a:ext cx="6467606" cy="5748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09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0938" y="263047"/>
            <a:ext cx="261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犬猫管理画面</a:t>
            </a:r>
            <a:endParaRPr kumimoji="1" lang="ja-JP" altLang="en-US" sz="2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65512" y="382557"/>
            <a:ext cx="418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ブリーダーマイページから犬猫管理画面へ進むと、登録されている犬猫が一覧表示されています。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91396" y="4986443"/>
            <a:ext cx="315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・掲載ページの確認</a:t>
            </a:r>
            <a:endParaRPr kumimoji="1" lang="en-US" altLang="ja-JP" dirty="0" smtClean="0"/>
          </a:p>
          <a:p>
            <a:r>
              <a:rPr lang="ja-JP" altLang="en-US" dirty="0" smtClean="0"/>
              <a:t>・登録</a:t>
            </a:r>
            <a:r>
              <a:rPr lang="ja-JP" altLang="en-US" dirty="0"/>
              <a:t>情報</a:t>
            </a:r>
            <a:r>
              <a:rPr lang="ja-JP" altLang="en-US" dirty="0" smtClean="0"/>
              <a:t>の修正</a:t>
            </a:r>
            <a:endParaRPr lang="en-US" altLang="ja-JP" dirty="0" smtClean="0"/>
          </a:p>
          <a:p>
            <a:r>
              <a:rPr kumimoji="1" lang="ja-JP" altLang="en-US" dirty="0" smtClean="0"/>
              <a:t>・登録情報の削除</a:t>
            </a:r>
            <a:endParaRPr kumimoji="1" lang="en-US" altLang="ja-JP" dirty="0" smtClean="0"/>
          </a:p>
          <a:p>
            <a:r>
              <a:rPr lang="ja-JP" altLang="en-US" dirty="0" smtClean="0"/>
              <a:t>　が可能です。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10220" r="1780" b="5918"/>
          <a:stretch/>
        </p:blipFill>
        <p:spPr>
          <a:xfrm>
            <a:off x="110816" y="788417"/>
            <a:ext cx="7024608" cy="47981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028" t="33594" r="74521" b="33401"/>
          <a:stretch/>
        </p:blipFill>
        <p:spPr>
          <a:xfrm>
            <a:off x="7891396" y="1305887"/>
            <a:ext cx="3331923" cy="35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62634" y="2282731"/>
            <a:ext cx="4554071" cy="179051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里親</a:t>
            </a:r>
            <a:r>
              <a:rPr lang="ja-JP" altLang="en-US" b="1" dirty="0" smtClean="0"/>
              <a:t>募集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ja-JP" altLang="en-US" b="1" dirty="0" smtClean="0"/>
              <a:t>いい</a:t>
            </a:r>
            <a:r>
              <a:rPr lang="ja-JP" altLang="en-US" b="1" dirty="0" err="1"/>
              <a:t>ね</a:t>
            </a:r>
            <a:r>
              <a:rPr lang="ja-JP" altLang="en-US" b="1" dirty="0"/>
              <a:t>機能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525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7210" y="50466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使用</a:t>
            </a:r>
            <a:r>
              <a:rPr lang="ja-JP" altLang="en-US" sz="2000" b="1" dirty="0" smtClean="0"/>
              <a:t>するテーブル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210" y="443125"/>
            <a:ext cx="1144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lang="en-US" altLang="ja-JP" sz="2000" dirty="0"/>
              <a:t>animal</a:t>
            </a:r>
            <a:r>
              <a:rPr kumimoji="1" lang="ja-JP" altLang="en-US" sz="2000" dirty="0" smtClean="0"/>
              <a:t>（犬猫情報の保管場所）</a:t>
            </a:r>
            <a:endParaRPr kumimoji="1" lang="ja-JP" altLang="en-US" sz="2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068" r="-249" b="545"/>
          <a:stretch/>
        </p:blipFill>
        <p:spPr>
          <a:xfrm>
            <a:off x="312420" y="843235"/>
            <a:ext cx="11547190" cy="53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59147"/>
              </p:ext>
            </p:extLst>
          </p:nvPr>
        </p:nvGraphicFramePr>
        <p:xfrm>
          <a:off x="510359" y="739039"/>
          <a:ext cx="11227986" cy="5090160"/>
        </p:xfrm>
        <a:graphic>
          <a:graphicData uri="http://schemas.openxmlformats.org/drawingml/2006/table">
            <a:tbl>
              <a:tblPr/>
              <a:tblGrid>
                <a:gridCol w="5613993">
                  <a:extLst>
                    <a:ext uri="{9D8B030D-6E8A-4147-A177-3AD203B41FA5}">
                      <a16:colId xmlns:a16="http://schemas.microsoft.com/office/drawing/2014/main" val="2308283152"/>
                    </a:ext>
                  </a:extLst>
                </a:gridCol>
                <a:gridCol w="5613993">
                  <a:extLst>
                    <a:ext uri="{9D8B030D-6E8A-4147-A177-3AD203B41FA5}">
                      <a16:colId xmlns:a16="http://schemas.microsoft.com/office/drawing/2014/main" val="764685074"/>
                    </a:ext>
                  </a:extLst>
                </a:gridCol>
              </a:tblGrid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カラム名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役割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36366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animal_id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掲載</a:t>
                      </a:r>
                      <a:r>
                        <a:rPr lang="en-US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3745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title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タイトル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23359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image_1,2,3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画像</a:t>
                      </a:r>
                      <a:r>
                        <a:rPr lang="en-US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1,2,3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59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kind</a:t>
                      </a:r>
                      <a:endParaRPr lang="ja-JP" altLang="en-US" sz="1800" dirty="0"/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犬</a:t>
                      </a:r>
                      <a:r>
                        <a:rPr lang="en-US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猫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186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/>
                        <a:t>gender</a:t>
                      </a:r>
                      <a:endParaRPr lang="ja-JP" altLang="en-US" sz="1800" dirty="0"/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性別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65788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age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年齢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09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area_1,2,3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募集対象</a:t>
                      </a:r>
                      <a:r>
                        <a:rPr lang="ja-JP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地域</a:t>
                      </a:r>
                      <a:r>
                        <a:rPr lang="en-US" altLang="ja-JP" sz="1800" kern="100" dirty="0" smtClean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1,2,3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551959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animal_area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動物のいる地域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5690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animal_character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特徴（性格）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89344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smtClean="0">
                          <a:effectLst/>
                        </a:rPr>
                        <a:t>other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特記事項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61794"/>
                  </a:ext>
                </a:extLst>
              </a:tr>
              <a:tr h="37364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 err="1" smtClean="0">
                          <a:effectLst/>
                        </a:rPr>
                        <a:t>user_id</a:t>
                      </a:r>
                      <a:endParaRPr lang="en-US" sz="18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登録したブリーダーの</a:t>
                      </a:r>
                      <a:r>
                        <a:rPr lang="en-US" sz="1800" kern="100" dirty="0">
                          <a:effectLst/>
                          <a:latin typeface="Century" panose="020406040505050203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a:t>ID</a:t>
                      </a:r>
                      <a:endParaRPr lang="ja-JP" sz="1800" kern="100" dirty="0">
                        <a:effectLst/>
                        <a:latin typeface="Century" panose="020406040505050203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21963"/>
                  </a:ext>
                </a:extLst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277210" y="230183"/>
            <a:ext cx="1144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lang="en-US" altLang="ja-JP" sz="2000" dirty="0"/>
              <a:t>animal</a:t>
            </a:r>
            <a:r>
              <a:rPr kumimoji="1" lang="ja-JP" altLang="en-US" sz="2000" dirty="0" smtClean="0"/>
              <a:t>（犬猫情報の保管場所）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9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9"/>
          <a:stretch/>
        </p:blipFill>
        <p:spPr>
          <a:xfrm>
            <a:off x="228601" y="649610"/>
            <a:ext cx="5798613" cy="3837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28601" y="177083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里親</a:t>
            </a:r>
            <a:r>
              <a:rPr lang="ja-JP" altLang="en-US" sz="2000" b="1" dirty="0" smtClean="0"/>
              <a:t>募集</a:t>
            </a:r>
            <a:r>
              <a:rPr lang="ja-JP" altLang="en-US" sz="2000" b="1" dirty="0"/>
              <a:t>ペ</a:t>
            </a:r>
            <a:r>
              <a:rPr lang="ja-JP" altLang="en-US" sz="2000" b="1" dirty="0" smtClean="0"/>
              <a:t>ージ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677745"/>
            <a:ext cx="5642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・里親募集ページでは、登録されている犬猫の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kumimoji="1" lang="ja-JP" altLang="en-US" sz="2000" dirty="0" smtClean="0"/>
              <a:t>中から動物の種類、募集対象地域、動物の</a:t>
            </a:r>
            <a:r>
              <a:rPr kumimoji="1" lang="ja-JP" altLang="en-US" sz="2000" dirty="0" err="1" smtClean="0"/>
              <a:t>い</a:t>
            </a:r>
            <a:endParaRPr lang="en-US" altLang="ja-JP" sz="2000" dirty="0"/>
          </a:p>
          <a:p>
            <a:r>
              <a:rPr lang="ja-JP" altLang="en-US" sz="2000" dirty="0"/>
              <a:t>　</a:t>
            </a:r>
            <a:r>
              <a:rPr kumimoji="1" lang="ja-JP" altLang="en-US" sz="2000" dirty="0" err="1" smtClean="0"/>
              <a:t>る</a:t>
            </a:r>
            <a:r>
              <a:rPr kumimoji="1" lang="ja-JP" altLang="en-US" sz="2000" dirty="0" smtClean="0"/>
              <a:t>地域</a:t>
            </a:r>
            <a:r>
              <a:rPr lang="ja-JP" altLang="en-US" sz="2000" dirty="0" smtClean="0"/>
              <a:t>、キーワードを指定して</a:t>
            </a:r>
            <a:r>
              <a:rPr lang="en-US" altLang="ja-JP" sz="2000" dirty="0" smtClean="0"/>
              <a:t>animal</a:t>
            </a:r>
            <a:r>
              <a:rPr lang="ja-JP" altLang="en-US" sz="2000" dirty="0" smtClean="0"/>
              <a:t>テーブ</a:t>
            </a:r>
            <a:endParaRPr lang="en-US" altLang="ja-JP" sz="2000" dirty="0" smtClean="0"/>
          </a:p>
          <a:p>
            <a:r>
              <a:rPr lang="ja-JP" altLang="en-US" sz="2000" dirty="0" smtClean="0"/>
              <a:t>　ルから条件に合致したデータを取り出して表</a:t>
            </a:r>
            <a:endParaRPr lang="en-US" altLang="ja-JP" sz="2000" dirty="0" smtClean="0"/>
          </a:p>
          <a:p>
            <a:r>
              <a:rPr lang="ja-JP" altLang="en-US" sz="2000" dirty="0" smtClean="0"/>
              <a:t>　示しています。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15050" y="2437649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・里親申し込みをしたい動物を選択して、アン</a:t>
            </a:r>
            <a:endParaRPr lang="en-US" altLang="ja-JP" sz="2000" dirty="0" smtClean="0"/>
          </a:p>
          <a:p>
            <a:r>
              <a:rPr lang="ja-JP" altLang="en-US" sz="2000" dirty="0" smtClean="0"/>
              <a:t>　ケートや同意事項を入力して里親申し込みを</a:t>
            </a:r>
            <a:endParaRPr lang="en-US" altLang="ja-JP" sz="2000" dirty="0" smtClean="0"/>
          </a:p>
          <a:p>
            <a:r>
              <a:rPr lang="ja-JP" altLang="en-US" sz="2000" dirty="0" smtClean="0"/>
              <a:t>　完了させてください。</a:t>
            </a:r>
            <a:endParaRPr lang="en-US" altLang="ja-JP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9" b="14826"/>
          <a:stretch/>
        </p:blipFill>
        <p:spPr>
          <a:xfrm>
            <a:off x="228601" y="5050185"/>
            <a:ext cx="5798613" cy="1181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115049" y="3582000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・申し込みが完了すると、里親申し込みをした　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動物を掲載しているブリーダーとメッセージ</a:t>
            </a:r>
            <a:endParaRPr lang="en-US" altLang="ja-JP" sz="2000" dirty="0" smtClean="0"/>
          </a:p>
          <a:p>
            <a:r>
              <a:rPr lang="ja-JP" altLang="en-US" sz="2000" dirty="0" smtClean="0"/>
              <a:t>　のやり取りができるようになります。</a:t>
            </a:r>
            <a:endParaRPr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0764" y="459696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里親申込完了ページ</a:t>
            </a:r>
            <a:endParaRPr lang="en-US" altLang="ja-JP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542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00833" y="150313"/>
            <a:ext cx="219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/>
              <a:t>いい</a:t>
            </a:r>
            <a:r>
              <a:rPr lang="ja-JP" altLang="en-US" sz="2000" b="1" dirty="0" err="1" smtClean="0"/>
              <a:t>ね</a:t>
            </a:r>
            <a:r>
              <a:rPr lang="ja-JP" altLang="en-US" sz="2000" b="1" dirty="0" smtClean="0"/>
              <a:t>機能</a:t>
            </a:r>
            <a:endParaRPr kumimoji="1" lang="ja-JP" altLang="en-US" sz="20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1689" r="40018" b="15971"/>
          <a:stretch/>
        </p:blipFill>
        <p:spPr>
          <a:xfrm>
            <a:off x="118995" y="550423"/>
            <a:ext cx="5921910" cy="5762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38794" y="676405"/>
            <a:ext cx="503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里親募集ページから犬猫を選択すると、詳細ページに遷移します。</a:t>
            </a:r>
            <a:endParaRPr kumimoji="1" lang="en-US" altLang="ja-JP" dirty="0" smtClean="0"/>
          </a:p>
          <a:p>
            <a:r>
              <a:rPr lang="ja-JP" altLang="en-US" dirty="0"/>
              <a:t>右上</a:t>
            </a:r>
            <a:r>
              <a:rPr lang="ja-JP" altLang="en-US" dirty="0" smtClean="0"/>
              <a:t>のいい</a:t>
            </a:r>
            <a:r>
              <a:rPr lang="ja-JP" altLang="en-US" dirty="0" err="1" smtClean="0"/>
              <a:t>ね</a:t>
            </a:r>
            <a:r>
              <a:rPr lang="ja-JP" altLang="en-US" dirty="0" smtClean="0"/>
              <a:t>ボタンからお気に入りの犬猫をいいね登録することができます。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6" t="36164" r="19413" b="57808"/>
          <a:stretch/>
        </p:blipFill>
        <p:spPr>
          <a:xfrm>
            <a:off x="6438601" y="4964314"/>
            <a:ext cx="5085116" cy="7331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438601" y="2730013"/>
            <a:ext cx="4809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いい</a:t>
            </a:r>
            <a:r>
              <a:rPr lang="ja-JP" altLang="en-US" dirty="0" err="1" smtClean="0"/>
              <a:t>ねを</a:t>
            </a:r>
            <a:r>
              <a:rPr lang="ja-JP" altLang="en-US" dirty="0" smtClean="0"/>
              <a:t>押すと、</a:t>
            </a:r>
            <a:r>
              <a:rPr lang="en-US" altLang="ja-JP" dirty="0" smtClean="0"/>
              <a:t>DB</a:t>
            </a:r>
            <a:r>
              <a:rPr lang="ja-JP" altLang="en-US" dirty="0" smtClean="0"/>
              <a:t>のいい</a:t>
            </a:r>
            <a:r>
              <a:rPr lang="ja-JP" altLang="en-US" dirty="0" err="1" smtClean="0"/>
              <a:t>ね</a:t>
            </a:r>
            <a:r>
              <a:rPr lang="ja-JP" altLang="en-US" dirty="0" smtClean="0"/>
              <a:t>管理テーブルにレコードが追加されます。</a:t>
            </a:r>
            <a:endParaRPr lang="en-US" altLang="ja-JP" dirty="0" smtClean="0"/>
          </a:p>
          <a:p>
            <a:r>
              <a:rPr kumimoji="1" lang="ja-JP" altLang="en-US" dirty="0" smtClean="0"/>
              <a:t>再度押した際に</a:t>
            </a:r>
            <a:r>
              <a:rPr lang="ja-JP" altLang="en-US" dirty="0" smtClean="0"/>
              <a:t>同じ掲載</a:t>
            </a:r>
            <a:r>
              <a:rPr lang="en-US" altLang="ja-JP" dirty="0" smtClean="0"/>
              <a:t>ID</a:t>
            </a:r>
            <a:r>
              <a:rPr lang="ja-JP" altLang="en-US" dirty="0" smtClean="0"/>
              <a:t>とユーザー</a:t>
            </a:r>
            <a:r>
              <a:rPr lang="en-US" altLang="ja-JP" dirty="0" smtClean="0"/>
              <a:t>ID</a:t>
            </a:r>
          </a:p>
          <a:p>
            <a:r>
              <a:rPr kumimoji="1" lang="ja-JP" altLang="en-US" dirty="0" smtClean="0"/>
              <a:t>の組み合わせのレコードが存在すれば削除、なければ追加されるようになっています。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016653" y="2203210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データベース</a:t>
            </a:r>
            <a:endParaRPr kumimoji="1" lang="ja-JP" altLang="en-US" b="1" dirty="0"/>
          </a:p>
        </p:txBody>
      </p:sp>
      <p:sp>
        <p:nvSpPr>
          <p:cNvPr id="10" name="下矢印 9"/>
          <p:cNvSpPr/>
          <p:nvPr/>
        </p:nvSpPr>
        <p:spPr>
          <a:xfrm rot="5176225">
            <a:off x="6209389" y="1175400"/>
            <a:ext cx="260921" cy="494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93834"/>
              </p:ext>
            </p:extLst>
          </p:nvPr>
        </p:nvGraphicFramePr>
        <p:xfrm>
          <a:off x="6363331" y="4385723"/>
          <a:ext cx="5235655" cy="54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166">
                  <a:extLst>
                    <a:ext uri="{9D8B030D-6E8A-4147-A177-3AD203B41FA5}">
                      <a16:colId xmlns:a16="http://schemas.microsoft.com/office/drawing/2014/main" val="3089042681"/>
                    </a:ext>
                  </a:extLst>
                </a:gridCol>
                <a:gridCol w="1327759">
                  <a:extLst>
                    <a:ext uri="{9D8B030D-6E8A-4147-A177-3AD203B41FA5}">
                      <a16:colId xmlns:a16="http://schemas.microsoft.com/office/drawing/2014/main" val="429119607"/>
                    </a:ext>
                  </a:extLst>
                </a:gridCol>
                <a:gridCol w="2517730">
                  <a:extLst>
                    <a:ext uri="{9D8B030D-6E8A-4147-A177-3AD203B41FA5}">
                      <a16:colId xmlns:a16="http://schemas.microsoft.com/office/drawing/2014/main" val="3770875004"/>
                    </a:ext>
                  </a:extLst>
                </a:gridCol>
              </a:tblGrid>
              <a:tr h="54197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犬猫の掲載</a:t>
                      </a:r>
                      <a:r>
                        <a:rPr kumimoji="1" lang="en-US" altLang="ja-JP" sz="14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いい</a:t>
                      </a:r>
                      <a:r>
                        <a:rPr kumimoji="1" lang="ja-JP" altLang="en-US" sz="1400" dirty="0" err="1" smtClean="0">
                          <a:solidFill>
                            <a:sysClr val="windowText" lastClr="000000"/>
                          </a:solidFill>
                        </a:rPr>
                        <a:t>ねを</a:t>
                      </a:r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押したユーザー</a:t>
                      </a:r>
                      <a:r>
                        <a:rPr kumimoji="1" lang="en-US" altLang="ja-JP" sz="14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いい</a:t>
                      </a:r>
                      <a:r>
                        <a:rPr kumimoji="1" lang="ja-JP" altLang="en-US" sz="1400" dirty="0" err="1" smtClean="0">
                          <a:solidFill>
                            <a:sysClr val="windowText" lastClr="000000"/>
                          </a:solidFill>
                        </a:rPr>
                        <a:t>ねを</a:t>
                      </a:r>
                      <a:r>
                        <a:rPr kumimoji="1" lang="ja-JP" altLang="en-US" sz="1400" dirty="0" smtClean="0">
                          <a:solidFill>
                            <a:sysClr val="windowText" lastClr="000000"/>
                          </a:solidFill>
                        </a:rPr>
                        <a:t>押した日時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107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0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27031" r="54159" b="22740"/>
          <a:stretch/>
        </p:blipFill>
        <p:spPr>
          <a:xfrm>
            <a:off x="501043" y="1027133"/>
            <a:ext cx="5436294" cy="4784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6713951" y="2855934"/>
            <a:ext cx="483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いい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した犬猫は自身のマイページ下部のいいね一覧から確認することができます。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34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922494"/>
            <a:ext cx="7135906" cy="965760"/>
          </a:xfrm>
        </p:spPr>
        <p:txBody>
          <a:bodyPr/>
          <a:lstStyle/>
          <a:p>
            <a:pPr algn="ctr"/>
            <a:r>
              <a:rPr kumimoji="1" lang="ja-JP" altLang="en-US" b="1" dirty="0" smtClean="0"/>
              <a:t>メッセージ機能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704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17433" r="24102" b="17815"/>
          <a:stretch/>
        </p:blipFill>
        <p:spPr>
          <a:xfrm>
            <a:off x="7216570" y="3969333"/>
            <a:ext cx="2551468" cy="23833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8854" r="26214" b="11853"/>
          <a:stretch/>
        </p:blipFill>
        <p:spPr>
          <a:xfrm flipH="1">
            <a:off x="9715500" y="3960239"/>
            <a:ext cx="2476500" cy="239246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制作の経緯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を使用したアプリ設計に挑戦したかったから。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・データベースを実践で使用したかったから。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・設けてあると便利だと思う機能を盛り込んだ里親募集アプリの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制作をしたかったから。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399" t="-12318" r="2907" b="12026"/>
          <a:stretch/>
        </p:blipFill>
        <p:spPr>
          <a:xfrm rot="120000">
            <a:off x="4506787" y="3583167"/>
            <a:ext cx="3254220" cy="276513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087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7565" y="50466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使用</a:t>
            </a:r>
            <a:r>
              <a:rPr lang="ja-JP" altLang="en-US" sz="2000" b="1" dirty="0" smtClean="0"/>
              <a:t>するテーブル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7565" y="443125"/>
            <a:ext cx="1144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message</a:t>
            </a:r>
          </a:p>
          <a:p>
            <a:r>
              <a:rPr kumimoji="1" lang="ja-JP" altLang="en-US" sz="2000" dirty="0" smtClean="0"/>
              <a:t>（ユーザー間のメッセージ保管場所）</a:t>
            </a:r>
            <a:endParaRPr kumimoji="1" lang="ja-JP" altLang="en-US" sz="2000" dirty="0"/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109"/>
              </p:ext>
            </p:extLst>
          </p:nvPr>
        </p:nvGraphicFramePr>
        <p:xfrm>
          <a:off x="6293229" y="3372988"/>
          <a:ext cx="5476736" cy="2865120"/>
        </p:xfrm>
        <a:graphic>
          <a:graphicData uri="http://schemas.openxmlformats.org/drawingml/2006/table">
            <a:tbl>
              <a:tblPr/>
              <a:tblGrid>
                <a:gridCol w="2738368">
                  <a:extLst>
                    <a:ext uri="{9D8B030D-6E8A-4147-A177-3AD203B41FA5}">
                      <a16:colId xmlns:a16="http://schemas.microsoft.com/office/drawing/2014/main" val="2308283152"/>
                    </a:ext>
                  </a:extLst>
                </a:gridCol>
                <a:gridCol w="2738368">
                  <a:extLst>
                    <a:ext uri="{9D8B030D-6E8A-4147-A177-3AD203B41FA5}">
                      <a16:colId xmlns:a16="http://schemas.microsoft.com/office/drawing/2014/main" val="764685074"/>
                    </a:ext>
                  </a:extLst>
                </a:gridCol>
              </a:tblGrid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カラム名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>
                          <a:effectLst/>
                        </a:rPr>
                        <a:t>役割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36366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</a:t>
                      </a:r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3745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text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メッセージ内容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23359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user_id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メッセージをしたユーザー</a:t>
                      </a:r>
                      <a:r>
                        <a:rPr lang="en-US" altLang="ja-JP" sz="1600" dirty="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59270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destination_user_id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>
                          <a:effectLst/>
                        </a:rPr>
                        <a:t>メッセージ送信先のユーザー</a:t>
                      </a:r>
                      <a:r>
                        <a:rPr lang="en-US" altLang="ja-JP" sz="1600">
                          <a:effectLst/>
                        </a:rPr>
                        <a:t>ID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186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created_id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>
                          <a:effectLst/>
                        </a:rPr>
                        <a:t>メッセージをした時刻</a:t>
                      </a:r>
                    </a:p>
                  </a:txBody>
                  <a:tcPr marL="95250" marR="9525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65788"/>
                  </a:ext>
                </a:extLst>
              </a:tr>
            </a:tbl>
          </a:graphicData>
        </a:graphic>
      </p:graphicFrame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2"/>
          <a:stretch/>
        </p:blipFill>
        <p:spPr>
          <a:xfrm>
            <a:off x="187565" y="1205800"/>
            <a:ext cx="5818792" cy="340205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9"/>
          <a:stretch/>
        </p:blipFill>
        <p:spPr>
          <a:xfrm>
            <a:off x="6293229" y="1143798"/>
            <a:ext cx="3383320" cy="204045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096002" y="390340"/>
            <a:ext cx="631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</a:t>
            </a:r>
            <a:r>
              <a:rPr lang="en-US" altLang="ja-JP" sz="2000" dirty="0" err="1" smtClean="0"/>
              <a:t>message_relation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（メッセージやり取りがあったユーザーの格納場所）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1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トークルーム一覧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959105"/>
            <a:ext cx="564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・里親申し込みが完了した時に</a:t>
            </a:r>
            <a:r>
              <a:rPr kumimoji="1" lang="en-US" altLang="ja-JP" sz="2000" dirty="0" err="1" smtClean="0"/>
              <a:t>messege_relation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kumimoji="1" lang="ja-JP" altLang="en-US" sz="2000" dirty="0" smtClean="0"/>
              <a:t>テーブルにログインユーザーとブリーダーの　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kumimoji="1" lang="ja-JP" altLang="en-US" sz="2000" dirty="0" smtClean="0"/>
              <a:t>トークルームが無い場合、</a:t>
            </a:r>
            <a:r>
              <a:rPr lang="en-US" altLang="ja-JP" sz="2000" dirty="0"/>
              <a:t> </a:t>
            </a:r>
            <a:r>
              <a:rPr lang="en-US" altLang="ja-JP" sz="2000" dirty="0" err="1" smtClean="0"/>
              <a:t>messege_relation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　テーブルに各ユーザーの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情報を追加します。</a:t>
            </a:r>
            <a:endParaRPr lang="en-US" altLang="ja-JP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"/>
          <a:stretch/>
        </p:blipFill>
        <p:spPr>
          <a:xfrm>
            <a:off x="228601" y="959105"/>
            <a:ext cx="5778062" cy="4680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6095999" y="2381741"/>
            <a:ext cx="564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・トークルーム一覧を開くと、</a:t>
            </a:r>
            <a:r>
              <a:rPr lang="en-US" altLang="ja-JP" sz="2000" dirty="0" err="1" smtClean="0"/>
              <a:t>messege_relation</a:t>
            </a:r>
            <a:endParaRPr lang="en-US" altLang="ja-JP" sz="2000" dirty="0" smtClean="0"/>
          </a:p>
          <a:p>
            <a:r>
              <a:rPr lang="ja-JP" altLang="en-US" sz="2000" dirty="0" smtClean="0"/>
              <a:t>　テーブルからログインユーザー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が格納され　</a:t>
            </a:r>
            <a:endParaRPr lang="en-US" altLang="ja-JP" sz="2000" dirty="0" smtClean="0"/>
          </a:p>
          <a:p>
            <a:r>
              <a:rPr lang="ja-JP" altLang="en-US" sz="2000" dirty="0" smtClean="0"/>
              <a:t>　</a:t>
            </a:r>
            <a:r>
              <a:rPr lang="ja-JP" altLang="en-US" sz="2000" dirty="0" err="1" smtClean="0"/>
              <a:t>て</a:t>
            </a:r>
            <a:r>
              <a:rPr lang="ja-JP" altLang="en-US" sz="2000" dirty="0" smtClean="0"/>
              <a:t>いるトークルームを取り出して表示してい</a:t>
            </a:r>
            <a:endParaRPr lang="en-US" altLang="ja-JP" sz="2000" dirty="0" smtClean="0"/>
          </a:p>
          <a:p>
            <a:r>
              <a:rPr lang="ja-JP" altLang="en-US" sz="2000" dirty="0" smtClean="0"/>
              <a:t>　ます。</a:t>
            </a:r>
            <a:endParaRPr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6691" y="3804377"/>
            <a:ext cx="564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・各トークルームには</a:t>
            </a:r>
            <a:r>
              <a:rPr lang="en-US" altLang="ja-JP" sz="2000" dirty="0" err="1" smtClean="0"/>
              <a:t>messege</a:t>
            </a:r>
            <a:r>
              <a:rPr lang="ja-JP" altLang="en-US" sz="2000" dirty="0" smtClean="0"/>
              <a:t>テーブルから直</a:t>
            </a:r>
            <a:endParaRPr lang="en-US" altLang="ja-JP" sz="2000" dirty="0" smtClean="0"/>
          </a:p>
          <a:p>
            <a:r>
              <a:rPr lang="ja-JP" altLang="en-US" sz="2000" dirty="0" smtClean="0"/>
              <a:t>　近のやり取りを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件表示しています。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796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8601" y="430307"/>
            <a:ext cx="11772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メッセージ</a:t>
            </a:r>
            <a:endParaRPr lang="en-US" altLang="ja-JP" sz="2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959105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・ログインユーザー</a:t>
            </a:r>
            <a:r>
              <a:rPr kumimoji="1" lang="en-US" altLang="ja-JP" sz="2000" dirty="0" smtClean="0"/>
              <a:t>ID</a:t>
            </a:r>
            <a:r>
              <a:rPr kumimoji="1" lang="ja-JP" altLang="en-US" sz="2000" dirty="0" smtClean="0"/>
              <a:t>と選択された</a:t>
            </a:r>
            <a:r>
              <a:rPr lang="ja-JP" altLang="en-US" sz="2000" dirty="0" smtClean="0"/>
              <a:t>トークルー</a:t>
            </a:r>
            <a:endParaRPr lang="en-US" altLang="ja-JP" sz="2000" dirty="0" smtClean="0"/>
          </a:p>
          <a:p>
            <a:r>
              <a:rPr lang="ja-JP" altLang="en-US" sz="2000" dirty="0" smtClean="0"/>
              <a:t>　ムのユーザー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を使用して、</a:t>
            </a:r>
            <a:r>
              <a:rPr lang="en-US" altLang="ja-JP" sz="2000" dirty="0" err="1" smtClean="0"/>
              <a:t>messege</a:t>
            </a:r>
            <a:r>
              <a:rPr lang="ja-JP" altLang="en-US" sz="2000" dirty="0" smtClean="0"/>
              <a:t>テーブル</a:t>
            </a:r>
            <a:endParaRPr lang="en-US" altLang="ja-JP" sz="2000" dirty="0" smtClean="0"/>
          </a:p>
          <a:p>
            <a:r>
              <a:rPr lang="ja-JP" altLang="en-US" sz="2000" dirty="0" smtClean="0"/>
              <a:t>　からやり取りを取り出しています。</a:t>
            </a:r>
            <a:endParaRPr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95999" y="2103456"/>
            <a:ext cx="5642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・メッセージを送信すると各ユーザー</a:t>
            </a:r>
            <a:r>
              <a:rPr lang="en-US" altLang="ja-JP" sz="2000" dirty="0" smtClean="0"/>
              <a:t>ID</a:t>
            </a:r>
            <a:r>
              <a:rPr lang="ja-JP" altLang="en-US" sz="2000" dirty="0" err="1" smtClean="0"/>
              <a:t>、</a:t>
            </a:r>
            <a:r>
              <a:rPr lang="ja-JP" altLang="en-US" sz="2000" dirty="0" smtClean="0"/>
              <a:t>メッ</a:t>
            </a:r>
            <a:endParaRPr lang="en-US" altLang="ja-JP" sz="2000" dirty="0" smtClean="0"/>
          </a:p>
          <a:p>
            <a:r>
              <a:rPr lang="ja-JP" altLang="en-US" sz="2000" dirty="0" smtClean="0"/>
              <a:t>　セージ内容、送信時刻を</a:t>
            </a:r>
            <a:r>
              <a:rPr lang="en-US" altLang="ja-JP" sz="2000" dirty="0" smtClean="0"/>
              <a:t>message</a:t>
            </a:r>
            <a:r>
              <a:rPr lang="ja-JP" altLang="en-US" sz="2000" dirty="0" smtClean="0"/>
              <a:t>テーブルに</a:t>
            </a:r>
            <a:endParaRPr lang="en-US" altLang="ja-JP" sz="2000" dirty="0" smtClean="0"/>
          </a:p>
          <a:p>
            <a:r>
              <a:rPr lang="ja-JP" altLang="en-US" sz="2000" dirty="0" smtClean="0"/>
              <a:t>　格納します。</a:t>
            </a:r>
            <a:endParaRPr lang="en-US" altLang="ja-JP" sz="20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2038"/>
            <a:ext cx="5778062" cy="482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6006663" y="3247807"/>
            <a:ext cx="564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・現在の時刻とメッセージ送信時刻の差分を</a:t>
            </a:r>
            <a:endParaRPr lang="en-US" altLang="ja-JP" sz="2000" dirty="0" smtClean="0"/>
          </a:p>
          <a:p>
            <a:r>
              <a:rPr lang="ja-JP" altLang="en-US" sz="2000" dirty="0" smtClean="0"/>
              <a:t>　メッセージ横に表示しています。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4371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695108"/>
            <a:ext cx="6329082" cy="965760"/>
          </a:xfrm>
        </p:spPr>
        <p:txBody>
          <a:bodyPr/>
          <a:lstStyle/>
          <a:p>
            <a:pPr algn="ctr"/>
            <a:r>
              <a:rPr lang="ja-JP" altLang="en-US" b="1" dirty="0"/>
              <a:t>イベント情報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914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1" t="4793" r="19780"/>
          <a:stretch/>
        </p:blipFill>
        <p:spPr>
          <a:xfrm>
            <a:off x="5936342" y="91440"/>
            <a:ext cx="6261754" cy="62356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アプリの概要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2138341"/>
            <a:ext cx="7552944" cy="1406525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 smtClean="0"/>
              <a:t>・里親を募集する</a:t>
            </a:r>
            <a:r>
              <a:rPr lang="ja-JP" altLang="en-US" dirty="0" smtClean="0"/>
              <a:t>ブリーダーと保護動物を飼いたい里親希望者を</a:t>
            </a:r>
            <a:endParaRPr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マッチングさせるアプリ。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 smtClean="0"/>
              <a:t>・譲渡会などのイベント情報を検索、閲覧できる。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ja-JP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097279" y="4547590"/>
            <a:ext cx="3712715" cy="40019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PHP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MySQL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JavaScript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HTML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CSS</a:t>
            </a:r>
            <a:endParaRPr lang="en-US" altLang="ja-JP" dirty="0" smtClean="0"/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1097280" y="3816774"/>
            <a:ext cx="7552944" cy="687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/>
              <a:t>使用</a:t>
            </a:r>
            <a:r>
              <a:rPr lang="ja-JP" altLang="en-US" sz="2800" dirty="0" smtClean="0"/>
              <a:t>したツール</a:t>
            </a:r>
            <a:endParaRPr lang="ja-JP" altLang="en-US" sz="2800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1097279" y="4947781"/>
            <a:ext cx="3712715" cy="40019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ja-JP" altLang="en-US" dirty="0" smtClean="0"/>
              <a:t>・</a:t>
            </a:r>
            <a:r>
              <a:rPr lang="en-US" altLang="ja-JP" dirty="0" err="1" smtClean="0"/>
              <a:t>Sourcetree</a:t>
            </a:r>
            <a:r>
              <a:rPr lang="en-US" altLang="ja-JP" dirty="0" smtClean="0"/>
              <a:t>(</a:t>
            </a:r>
            <a:r>
              <a:rPr lang="ja-JP" altLang="en-US" dirty="0" smtClean="0"/>
              <a:t>データの共有</a:t>
            </a:r>
            <a:r>
              <a:rPr lang="en-US" altLang="ja-JP" dirty="0" smtClean="0"/>
              <a:t>)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672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2" r="7222"/>
          <a:stretch/>
        </p:blipFill>
        <p:spPr>
          <a:xfrm>
            <a:off x="0" y="-176463"/>
            <a:ext cx="12159916" cy="6585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493394" y="386015"/>
            <a:ext cx="10022205" cy="67945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サービス利用の流れ</a:t>
            </a:r>
            <a:endParaRPr kumimoji="1" lang="ja-JP" altLang="en-US" dirty="0"/>
          </a:p>
        </p:txBody>
      </p:sp>
      <p:sp>
        <p:nvSpPr>
          <p:cNvPr id="24" name="コンテンツ プレースホルダー 23"/>
          <p:cNvSpPr>
            <a:spLocks noGrp="1"/>
          </p:cNvSpPr>
          <p:nvPr>
            <p:ph sz="half" idx="4294967295"/>
          </p:nvPr>
        </p:nvSpPr>
        <p:spPr>
          <a:xfrm>
            <a:off x="493395" y="2682960"/>
            <a:ext cx="4594173" cy="2141538"/>
          </a:xfrm>
          <a:solidFill>
            <a:schemeClr val="bg1">
              <a:alpha val="50000"/>
            </a:schemeClr>
          </a:solidFill>
          <a:ln>
            <a:noFill/>
          </a:ln>
        </p:spPr>
        <p:txBody>
          <a:bodyPr lIns="144000" tIns="144000">
            <a:noAutofit/>
          </a:bodyPr>
          <a:lstStyle/>
          <a:p>
            <a:pPr marL="0" indent="0">
              <a:buNone/>
            </a:pPr>
            <a:r>
              <a:rPr lang="ja-JP" altLang="en-US" b="1" dirty="0" smtClean="0">
                <a:solidFill>
                  <a:schemeClr val="tx1"/>
                </a:solidFill>
              </a:rPr>
              <a:t>ブリーダー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800" dirty="0" smtClean="0">
                <a:solidFill>
                  <a:schemeClr val="tx1"/>
                </a:solidFill>
              </a:rPr>
              <a:t>犬猫情報の登録をする。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chemeClr val="tx1"/>
                </a:solidFill>
              </a:rPr>
              <a:t>メッセージ</a:t>
            </a:r>
            <a:r>
              <a:rPr lang="ja-JP" altLang="en-US" sz="1800" dirty="0">
                <a:solidFill>
                  <a:schemeClr val="tx1"/>
                </a:solidFill>
              </a:rPr>
              <a:t>を</a:t>
            </a:r>
            <a:r>
              <a:rPr lang="ja-JP" altLang="en-US" sz="1800" dirty="0" smtClean="0">
                <a:solidFill>
                  <a:schemeClr val="tx1"/>
                </a:solidFill>
              </a:rPr>
              <a:t>受け取り、動物の詳細や譲渡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chemeClr val="tx1"/>
                </a:solidFill>
              </a:rPr>
              <a:t>方法の打ち合わせ</a:t>
            </a:r>
            <a:r>
              <a:rPr lang="ja-JP" altLang="en-US" sz="1800" dirty="0">
                <a:solidFill>
                  <a:schemeClr val="tx1"/>
                </a:solidFill>
              </a:rPr>
              <a:t>を</a:t>
            </a:r>
            <a:r>
              <a:rPr lang="ja-JP" altLang="en-US" sz="1800" dirty="0" smtClean="0">
                <a:solidFill>
                  <a:schemeClr val="tx1"/>
                </a:solidFill>
              </a:rPr>
              <a:t>する。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5" name="コンテンツ プレースホルダー 24"/>
          <p:cNvSpPr>
            <a:spLocks noGrp="1"/>
          </p:cNvSpPr>
          <p:nvPr>
            <p:ph sz="half" idx="4294967295"/>
          </p:nvPr>
        </p:nvSpPr>
        <p:spPr>
          <a:xfrm>
            <a:off x="6613325" y="2682960"/>
            <a:ext cx="4816675" cy="2653494"/>
          </a:xfrm>
          <a:solidFill>
            <a:schemeClr val="bg1">
              <a:alpha val="50000"/>
            </a:schemeClr>
          </a:solidFill>
        </p:spPr>
        <p:txBody>
          <a:bodyPr lIns="144000" tIns="180000" rIns="0"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2400" b="1" dirty="0" smtClean="0">
                <a:solidFill>
                  <a:schemeClr val="tx1"/>
                </a:solidFill>
              </a:rPr>
              <a:t>里親</a:t>
            </a:r>
            <a:endParaRPr kumimoji="1" lang="en-US" altLang="ja-JP" sz="2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900" dirty="0">
                <a:solidFill>
                  <a:schemeClr val="tx1"/>
                </a:solidFill>
              </a:rPr>
              <a:t>里親募集情報</a:t>
            </a:r>
            <a:r>
              <a:rPr lang="ja-JP" altLang="en-US" sz="1900" dirty="0" smtClean="0">
                <a:solidFill>
                  <a:schemeClr val="tx1"/>
                </a:solidFill>
              </a:rPr>
              <a:t>から飼いたい動物を探し、</a:t>
            </a:r>
            <a:endParaRPr lang="en-US" altLang="ja-JP" sz="19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900" dirty="0" smtClean="0">
                <a:solidFill>
                  <a:schemeClr val="tx1"/>
                </a:solidFill>
              </a:rPr>
              <a:t>里親申し込みをする。</a:t>
            </a:r>
            <a:endParaRPr lang="en-US" altLang="ja-JP" sz="19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900" dirty="0" smtClean="0">
                <a:solidFill>
                  <a:schemeClr val="tx1"/>
                </a:solidFill>
              </a:rPr>
              <a:t>飼いたい動物のブリーダーへメッセージを</a:t>
            </a:r>
            <a:endParaRPr lang="en-US" altLang="ja-JP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1900" dirty="0" smtClean="0">
                <a:solidFill>
                  <a:schemeClr val="tx1"/>
                </a:solidFill>
              </a:rPr>
              <a:t>送信する。</a:t>
            </a:r>
            <a:endParaRPr kumimoji="1" lang="ja-JP" altLang="en-US" sz="1900" dirty="0">
              <a:solidFill>
                <a:schemeClr val="tx1"/>
              </a:solidFill>
            </a:endParaRPr>
          </a:p>
        </p:txBody>
      </p:sp>
      <p:sp>
        <p:nvSpPr>
          <p:cNvPr id="37" name="タイトル 1"/>
          <p:cNvSpPr txBox="1">
            <a:spLocks/>
          </p:cNvSpPr>
          <p:nvPr/>
        </p:nvSpPr>
        <p:spPr>
          <a:xfrm>
            <a:off x="4221737" y="5592185"/>
            <a:ext cx="3572862" cy="604452"/>
          </a:xfrm>
          <a:prstGeom prst="rect">
            <a:avLst/>
          </a:prstGeom>
          <a:ln>
            <a:noFill/>
          </a:ln>
          <a:effectLst>
            <a:outerShdw blurRad="914400" dist="50800" dir="372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マッチング</a:t>
            </a:r>
            <a:r>
              <a:rPr lang="ja-JP" altLang="en-US" sz="3200" b="1" dirty="0" smtClean="0"/>
              <a:t>成立！</a:t>
            </a:r>
            <a:endParaRPr lang="ja-JP" altLang="en-US" sz="3200" b="1" dirty="0"/>
          </a:p>
        </p:txBody>
      </p:sp>
      <p:sp>
        <p:nvSpPr>
          <p:cNvPr id="62" name="タイトル 1"/>
          <p:cNvSpPr txBox="1">
            <a:spLocks/>
          </p:cNvSpPr>
          <p:nvPr/>
        </p:nvSpPr>
        <p:spPr>
          <a:xfrm>
            <a:off x="3857284" y="972026"/>
            <a:ext cx="4044616" cy="13176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b="1" dirty="0" smtClean="0"/>
              <a:t>新規会員登録</a:t>
            </a:r>
            <a:endParaRPr lang="en-US" altLang="ja-JP" sz="2400" b="1" dirty="0"/>
          </a:p>
          <a:p>
            <a:pPr algn="ctr">
              <a:lnSpc>
                <a:spcPct val="50000"/>
              </a:lnSpc>
            </a:pPr>
            <a:endParaRPr lang="en-US" altLang="ja-JP" sz="2400" b="1" dirty="0" smtClean="0"/>
          </a:p>
          <a:p>
            <a:r>
              <a:rPr lang="ja-JP" altLang="en-US" sz="2000" dirty="0" smtClean="0"/>
              <a:t>ブリーダー</a:t>
            </a:r>
            <a:r>
              <a:rPr lang="ja-JP" altLang="en-US" sz="2000" dirty="0"/>
              <a:t>また</a:t>
            </a:r>
            <a:r>
              <a:rPr lang="ja-JP" altLang="en-US" sz="2000" dirty="0" smtClean="0"/>
              <a:t>は里親を選択する。</a:t>
            </a:r>
            <a:endParaRPr lang="ja-JP" altLang="en-US" sz="2000" dirty="0"/>
          </a:p>
        </p:txBody>
      </p:sp>
      <p:sp>
        <p:nvSpPr>
          <p:cNvPr id="16" name="下矢印 15"/>
          <p:cNvSpPr/>
          <p:nvPr/>
        </p:nvSpPr>
        <p:spPr>
          <a:xfrm>
            <a:off x="7501991" y="3995810"/>
            <a:ext cx="312820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下矢印 16"/>
          <p:cNvSpPr/>
          <p:nvPr/>
        </p:nvSpPr>
        <p:spPr>
          <a:xfrm>
            <a:off x="1347965" y="3580682"/>
            <a:ext cx="312820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5597093" y="2124304"/>
            <a:ext cx="537029" cy="4290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曲線コネクタ 34"/>
          <p:cNvCxnSpPr/>
          <p:nvPr/>
        </p:nvCxnSpPr>
        <p:spPr>
          <a:xfrm>
            <a:off x="5266944" y="4224528"/>
            <a:ext cx="1346381" cy="599970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311260"/>
            <a:ext cx="6454588" cy="1733456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ja-JP" altLang="en-US" b="1" dirty="0"/>
              <a:t>新規会員登録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ログイン方法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023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01250" y="263047"/>
            <a:ext cx="293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ログインページ</a:t>
            </a:r>
            <a:endParaRPr kumimoji="1" lang="ja-JP" altLang="en-US" sz="24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11507" r="40309" b="31141"/>
          <a:stretch/>
        </p:blipFill>
        <p:spPr>
          <a:xfrm>
            <a:off x="162837" y="864295"/>
            <a:ext cx="6559809" cy="50855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7252569" y="864295"/>
            <a:ext cx="4283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会員登録済みの方</a:t>
            </a:r>
            <a:endParaRPr lang="en-US" altLang="ja-JP" b="1" dirty="0" smtClean="0"/>
          </a:p>
          <a:p>
            <a:r>
              <a:rPr lang="ja-JP" altLang="en-US" dirty="0"/>
              <a:t>会員</a:t>
            </a:r>
            <a:r>
              <a:rPr lang="ja-JP" altLang="en-US" dirty="0" smtClean="0"/>
              <a:t>登録</a:t>
            </a:r>
            <a:r>
              <a:rPr lang="ja-JP" altLang="en-US" dirty="0"/>
              <a:t>時</a:t>
            </a:r>
            <a:r>
              <a:rPr lang="ja-JP" altLang="en-US" dirty="0" smtClean="0"/>
              <a:t>に発行された</a:t>
            </a:r>
            <a:r>
              <a:rPr lang="en-US" altLang="ja-JP" dirty="0" smtClean="0"/>
              <a:t>ID</a:t>
            </a:r>
            <a:r>
              <a:rPr lang="ja-JP" altLang="en-US" dirty="0" smtClean="0"/>
              <a:t>と</a:t>
            </a:r>
            <a:endParaRPr lang="en-US" altLang="ja-JP" dirty="0" smtClean="0"/>
          </a:p>
          <a:p>
            <a:r>
              <a:rPr lang="ja-JP" altLang="en-US" dirty="0" smtClean="0"/>
              <a:t>設定したパスワードを入力し、</a:t>
            </a:r>
            <a:endParaRPr lang="en-US" altLang="ja-JP" dirty="0" smtClean="0"/>
          </a:p>
          <a:p>
            <a:r>
              <a:rPr lang="ja-JP" altLang="en-US" dirty="0" smtClean="0"/>
              <a:t>マイ</a:t>
            </a:r>
            <a:r>
              <a:rPr lang="ja-JP" altLang="en-US" dirty="0" err="1" smtClean="0"/>
              <a:t>ぺ</a:t>
            </a:r>
            <a:r>
              <a:rPr lang="ja-JP" altLang="en-US" dirty="0"/>
              <a:t>ージ</a:t>
            </a:r>
            <a:r>
              <a:rPr lang="ja-JP" altLang="en-US" dirty="0" smtClean="0"/>
              <a:t>へログインします。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b="1" dirty="0" smtClean="0"/>
              <a:t>会員登録がまだの方</a:t>
            </a:r>
            <a:endParaRPr lang="en-US" altLang="ja-JP" b="1" dirty="0" smtClean="0"/>
          </a:p>
          <a:p>
            <a:r>
              <a:rPr kumimoji="1" lang="ja-JP" altLang="en-US" i="1" dirty="0"/>
              <a:t>新規会員</a:t>
            </a:r>
            <a:r>
              <a:rPr kumimoji="1" lang="ja-JP" altLang="en-US" i="1" dirty="0" smtClean="0"/>
              <a:t>登録ボタンから会員登録ページへ飛びます。</a:t>
            </a:r>
            <a:endParaRPr kumimoji="1" lang="ja-JP" altLang="en-US" i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2" t="11142" r="40016" b="85388"/>
          <a:stretch/>
        </p:blipFill>
        <p:spPr>
          <a:xfrm>
            <a:off x="6902374" y="4006220"/>
            <a:ext cx="4984289" cy="40083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08519" y="4695151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ログイン後のヘッダーは「マイページ」と「ログアウトページ</a:t>
            </a:r>
            <a:r>
              <a:rPr lang="ja-JP" altLang="en-US" dirty="0"/>
              <a:t>」</a:t>
            </a:r>
            <a:r>
              <a:rPr kumimoji="1" lang="ja-JP" altLang="en-US" dirty="0" smtClean="0"/>
              <a:t>に遷移できるように変更されます。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388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129552" y="1994647"/>
            <a:ext cx="5988424" cy="236668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マイページ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登録情報の変更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退会ページ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383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65720" y="363254"/>
            <a:ext cx="275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/>
              <a:t>会員</a:t>
            </a:r>
            <a:r>
              <a:rPr lang="ja-JP" altLang="en-US" sz="2000" b="1" dirty="0" smtClean="0"/>
              <a:t>マイページ</a:t>
            </a:r>
            <a:endParaRPr kumimoji="1" lang="ja-JP" altLang="en-US" sz="2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31906" y="1119467"/>
            <a:ext cx="52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会員</a:t>
            </a:r>
            <a:r>
              <a:rPr lang="ja-JP" altLang="en-US" dirty="0" smtClean="0"/>
              <a:t>の種類が</a:t>
            </a:r>
            <a:r>
              <a:rPr kumimoji="1" lang="ja-JP" altLang="en-US" dirty="0" smtClean="0"/>
              <a:t>里親希望者かブリーダーかによって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マイページの内容が異なる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31906" y="2235712"/>
            <a:ext cx="47974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共通</a:t>
            </a:r>
            <a:endParaRPr lang="en-US" altLang="ja-JP" sz="2000" b="1" dirty="0" smtClean="0"/>
          </a:p>
          <a:p>
            <a:r>
              <a:rPr lang="ja-JP" altLang="en-US" dirty="0" smtClean="0"/>
              <a:t>・会員情報の表示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/>
              <a:t>会員</a:t>
            </a:r>
            <a:r>
              <a:rPr kumimoji="1" lang="ja-JP" altLang="en-US" dirty="0" smtClean="0"/>
              <a:t>情報の変更</a:t>
            </a:r>
            <a:r>
              <a:rPr lang="ja-JP" altLang="en-US" dirty="0"/>
              <a:t>へのリンク</a:t>
            </a:r>
            <a:endParaRPr lang="en-US" altLang="ja-JP" dirty="0"/>
          </a:p>
          <a:p>
            <a:r>
              <a:rPr lang="ja-JP" altLang="en-US" dirty="0" smtClean="0"/>
              <a:t>・メッセージ一覧へのリンク</a:t>
            </a:r>
            <a:endParaRPr lang="en-US" altLang="ja-JP" dirty="0" smtClean="0"/>
          </a:p>
          <a:p>
            <a:r>
              <a:rPr kumimoji="1" lang="ja-JP" altLang="en-US" dirty="0" smtClean="0"/>
              <a:t>・退会ページへのリンク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b="1" dirty="0"/>
              <a:t>里親</a:t>
            </a:r>
            <a:r>
              <a:rPr lang="ja-JP" altLang="en-US" b="1" dirty="0" smtClean="0"/>
              <a:t>希望者</a:t>
            </a:r>
            <a:endParaRPr lang="en-US" altLang="ja-JP" b="1" dirty="0" smtClean="0"/>
          </a:p>
          <a:p>
            <a:r>
              <a:rPr kumimoji="1" lang="ja-JP" altLang="en-US" dirty="0" smtClean="0"/>
              <a:t>・いい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した犬猫の一覧表示</a:t>
            </a:r>
            <a:endParaRPr kumimoji="1" lang="en-US" altLang="ja-JP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ブリーダー</a:t>
            </a:r>
            <a:endParaRPr lang="en-US" altLang="ja-JP" b="1" dirty="0" smtClean="0"/>
          </a:p>
          <a:p>
            <a:r>
              <a:rPr kumimoji="1" lang="ja-JP" altLang="en-US" dirty="0" smtClean="0"/>
              <a:t>・里親に出す犬猫情報の登録</a:t>
            </a:r>
            <a:r>
              <a:rPr lang="ja-JP" altLang="en-US" dirty="0"/>
              <a:t>への</a:t>
            </a:r>
            <a:r>
              <a:rPr lang="ja-JP" altLang="en-US" dirty="0" smtClean="0"/>
              <a:t>リンク</a:t>
            </a:r>
            <a:endParaRPr kumimoji="1" lang="en-US" altLang="ja-JP" dirty="0" smtClean="0"/>
          </a:p>
          <a:p>
            <a:r>
              <a:rPr lang="ja-JP" altLang="en-US" dirty="0" smtClean="0"/>
              <a:t>・登録した犬猫の管理画面</a:t>
            </a:r>
            <a:r>
              <a:rPr lang="ja-JP" altLang="en-US" dirty="0"/>
              <a:t>へのリンク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11689" r="43377" b="4657"/>
          <a:stretch/>
        </p:blipFill>
        <p:spPr>
          <a:xfrm>
            <a:off x="125260" y="81233"/>
            <a:ext cx="5221473" cy="622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2031407" y="5148197"/>
            <a:ext cx="351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 smtClean="0"/>
              <a:t>ブリーダー</a:t>
            </a:r>
            <a:r>
              <a:rPr kumimoji="1" lang="ja-JP" altLang="en-US" dirty="0" smtClean="0"/>
              <a:t>マイページ画面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97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0" r="14448"/>
          <a:stretch/>
        </p:blipFill>
        <p:spPr>
          <a:xfrm>
            <a:off x="5576045" y="34365"/>
            <a:ext cx="6598024" cy="62872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62634" y="2282731"/>
            <a:ext cx="4554071" cy="179051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b="1" dirty="0"/>
              <a:t>犬猫</a:t>
            </a:r>
            <a:r>
              <a:rPr lang="ja-JP" altLang="en-US" b="1" dirty="0" smtClean="0"/>
              <a:t>登録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ja-JP" altLang="en-US" b="1" dirty="0"/>
              <a:t>犬猫管理画面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9676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レトロスペクト">
  <a:themeElements>
    <a:clrScheme name="ユーザー定義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E123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747</TotalTime>
  <Words>746</Words>
  <Application>Microsoft Office PowerPoint</Application>
  <PresentationFormat>ワイド画面</PresentationFormat>
  <Paragraphs>169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23</vt:i4>
      </vt:variant>
    </vt:vector>
  </HeadingPairs>
  <TitlesOfParts>
    <vt:vector size="33" baseType="lpstr">
      <vt:lpstr>ＭＳ Ｐゴシック</vt:lpstr>
      <vt:lpstr>ＭＳ 明朝</vt:lpstr>
      <vt:lpstr>メイリオ</vt:lpstr>
      <vt:lpstr>Calibri</vt:lpstr>
      <vt:lpstr>Calibri Light</vt:lpstr>
      <vt:lpstr>Century</vt:lpstr>
      <vt:lpstr>Times New Roman</vt:lpstr>
      <vt:lpstr>Wingdings 2</vt:lpstr>
      <vt:lpstr>HDOfficeLightV0</vt:lpstr>
      <vt:lpstr>レトロスペクト</vt:lpstr>
      <vt:lpstr>  KFC</vt:lpstr>
      <vt:lpstr>制作の経緯</vt:lpstr>
      <vt:lpstr>アプリの概要</vt:lpstr>
      <vt:lpstr>サービス利用の流れ</vt:lpstr>
      <vt:lpstr>新規会員登録 ログイン方法</vt:lpstr>
      <vt:lpstr>PowerPoint プレゼンテーション</vt:lpstr>
      <vt:lpstr>マイページ 登録情報の変更 退会ページ</vt:lpstr>
      <vt:lpstr>PowerPoint プレゼンテーション</vt:lpstr>
      <vt:lpstr>犬猫登録 犬猫管理画面</vt:lpstr>
      <vt:lpstr>PowerPoint プレゼンテーション</vt:lpstr>
      <vt:lpstr>PowerPoint プレゼンテーション</vt:lpstr>
      <vt:lpstr>PowerPoint プレゼンテーション</vt:lpstr>
      <vt:lpstr>里親募集 いいね機能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メッセージ機能</vt:lpstr>
      <vt:lpstr>PowerPoint プレゼンテーション</vt:lpstr>
      <vt:lpstr>PowerPoint プレゼンテーション</vt:lpstr>
      <vt:lpstr>PowerPoint プレゼンテーション</vt:lpstr>
      <vt:lpstr>イベント情報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KFC</dc:title>
  <dc:creator>webiip</dc:creator>
  <cp:lastModifiedBy>user</cp:lastModifiedBy>
  <cp:revision>58</cp:revision>
  <dcterms:created xsi:type="dcterms:W3CDTF">2023-05-10T04:55:43Z</dcterms:created>
  <dcterms:modified xsi:type="dcterms:W3CDTF">2023-05-12T07:00:37Z</dcterms:modified>
</cp:coreProperties>
</file>